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58" r:id="rId3"/>
    <p:sldId id="264" r:id="rId4"/>
    <p:sldId id="263" r:id="rId5"/>
    <p:sldId id="266" r:id="rId6"/>
    <p:sldId id="267" r:id="rId7"/>
    <p:sldId id="265" r:id="rId8"/>
    <p:sldId id="268" r:id="rId9"/>
    <p:sldId id="272" r:id="rId10"/>
    <p:sldId id="269" r:id="rId11"/>
    <p:sldId id="270" r:id="rId12"/>
    <p:sldId id="271" r:id="rId13"/>
    <p:sldId id="282" r:id="rId14"/>
    <p:sldId id="273" r:id="rId15"/>
    <p:sldId id="274" r:id="rId16"/>
    <p:sldId id="275" r:id="rId17"/>
    <p:sldId id="276" r:id="rId18"/>
    <p:sldId id="277" r:id="rId19"/>
    <p:sldId id="278" r:id="rId20"/>
    <p:sldId id="280" r:id="rId21"/>
    <p:sldId id="281" r:id="rId22"/>
    <p:sldId id="283" r:id="rId23"/>
    <p:sldId id="284" r:id="rId24"/>
    <p:sldId id="279" r:id="rId25"/>
    <p:sldId id="285" r:id="rId26"/>
    <p:sldId id="286" r:id="rId27"/>
    <p:sldId id="287" r:id="rId28"/>
    <p:sldId id="288"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2473D-C102-4BCC-A324-0AE692E9CC13}" type="datetimeFigureOut">
              <a:rPr lang="en-US" smtClean="0"/>
              <a:t>11/7/2016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8CC2E-6162-4327-A8FA-D07632FC9355}" type="slidenum">
              <a:rPr lang="en-US" smtClean="0"/>
              <a:t>‹#›</a:t>
            </a:fld>
            <a:endParaRPr lang="en-US"/>
          </a:p>
        </p:txBody>
      </p:sp>
    </p:spTree>
    <p:extLst>
      <p:ext uri="{BB962C8B-B14F-4D97-AF65-F5344CB8AC3E}">
        <p14:creationId xmlns:p14="http://schemas.microsoft.com/office/powerpoint/2010/main" val="2434723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89D8AAA-22B5-4DAD-BE74-C0AACAD15F91}" type="slidenum">
              <a:rPr lang="en-IN" smtClean="0"/>
              <a:t>14</a:t>
            </a:fld>
            <a:endParaRPr lang="en-IN"/>
          </a:p>
        </p:txBody>
      </p:sp>
    </p:spTree>
    <p:extLst>
      <p:ext uri="{BB962C8B-B14F-4D97-AF65-F5344CB8AC3E}">
        <p14:creationId xmlns:p14="http://schemas.microsoft.com/office/powerpoint/2010/main" val="186634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082BA-9FD4-4F6D-B6AC-A28B48799898}" type="datetimeFigureOut">
              <a:rPr lang="en-US" smtClean="0"/>
              <a:t>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E4433-4C58-44CC-BEA0-DE576ED4767C}" type="slidenum">
              <a:rPr lang="en-US" smtClean="0"/>
              <a:t>‹#›</a:t>
            </a:fld>
            <a:endParaRPr lang="en-US"/>
          </a:p>
        </p:txBody>
      </p:sp>
    </p:spTree>
    <p:extLst>
      <p:ext uri="{BB962C8B-B14F-4D97-AF65-F5344CB8AC3E}">
        <p14:creationId xmlns:p14="http://schemas.microsoft.com/office/powerpoint/2010/main" val="2471581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082BA-9FD4-4F6D-B6AC-A28B48799898}" type="datetimeFigureOut">
              <a:rPr lang="en-US" smtClean="0"/>
              <a:t>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E4433-4C58-44CC-BEA0-DE576ED4767C}" type="slidenum">
              <a:rPr lang="en-US" smtClean="0"/>
              <a:t>‹#›</a:t>
            </a:fld>
            <a:endParaRPr lang="en-US"/>
          </a:p>
        </p:txBody>
      </p:sp>
    </p:spTree>
    <p:extLst>
      <p:ext uri="{BB962C8B-B14F-4D97-AF65-F5344CB8AC3E}">
        <p14:creationId xmlns:p14="http://schemas.microsoft.com/office/powerpoint/2010/main" val="110758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082BA-9FD4-4F6D-B6AC-A28B48799898}" type="datetimeFigureOut">
              <a:rPr lang="en-US" smtClean="0"/>
              <a:t>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E4433-4C58-44CC-BEA0-DE576ED4767C}" type="slidenum">
              <a:rPr lang="en-US" smtClean="0"/>
              <a:t>‹#›</a:t>
            </a:fld>
            <a:endParaRPr lang="en-US"/>
          </a:p>
        </p:txBody>
      </p:sp>
    </p:spTree>
    <p:extLst>
      <p:ext uri="{BB962C8B-B14F-4D97-AF65-F5344CB8AC3E}">
        <p14:creationId xmlns:p14="http://schemas.microsoft.com/office/powerpoint/2010/main" val="288710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082BA-9FD4-4F6D-B6AC-A28B48799898}" type="datetimeFigureOut">
              <a:rPr lang="en-US" smtClean="0"/>
              <a:t>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E4433-4C58-44CC-BEA0-DE576ED4767C}" type="slidenum">
              <a:rPr lang="en-US" smtClean="0"/>
              <a:t>‹#›</a:t>
            </a:fld>
            <a:endParaRPr lang="en-US"/>
          </a:p>
        </p:txBody>
      </p:sp>
    </p:spTree>
    <p:extLst>
      <p:ext uri="{BB962C8B-B14F-4D97-AF65-F5344CB8AC3E}">
        <p14:creationId xmlns:p14="http://schemas.microsoft.com/office/powerpoint/2010/main" val="206040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082BA-9FD4-4F6D-B6AC-A28B48799898}" type="datetimeFigureOut">
              <a:rPr lang="en-US" smtClean="0"/>
              <a:t>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E4433-4C58-44CC-BEA0-DE576ED4767C}" type="slidenum">
              <a:rPr lang="en-US" smtClean="0"/>
              <a:t>‹#›</a:t>
            </a:fld>
            <a:endParaRPr lang="en-US"/>
          </a:p>
        </p:txBody>
      </p:sp>
    </p:spTree>
    <p:extLst>
      <p:ext uri="{BB962C8B-B14F-4D97-AF65-F5344CB8AC3E}">
        <p14:creationId xmlns:p14="http://schemas.microsoft.com/office/powerpoint/2010/main" val="606859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082BA-9FD4-4F6D-B6AC-A28B48799898}" type="datetimeFigureOut">
              <a:rPr lang="en-US" smtClean="0"/>
              <a:t>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E4433-4C58-44CC-BEA0-DE576ED4767C}" type="slidenum">
              <a:rPr lang="en-US" smtClean="0"/>
              <a:t>‹#›</a:t>
            </a:fld>
            <a:endParaRPr lang="en-US"/>
          </a:p>
        </p:txBody>
      </p:sp>
    </p:spTree>
    <p:extLst>
      <p:ext uri="{BB962C8B-B14F-4D97-AF65-F5344CB8AC3E}">
        <p14:creationId xmlns:p14="http://schemas.microsoft.com/office/powerpoint/2010/main" val="2977019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082BA-9FD4-4F6D-B6AC-A28B48799898}" type="datetimeFigureOut">
              <a:rPr lang="en-US" smtClean="0"/>
              <a:t>11/7/2016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EE4433-4C58-44CC-BEA0-DE576ED4767C}" type="slidenum">
              <a:rPr lang="en-US" smtClean="0"/>
              <a:t>‹#›</a:t>
            </a:fld>
            <a:endParaRPr lang="en-US"/>
          </a:p>
        </p:txBody>
      </p:sp>
    </p:spTree>
    <p:extLst>
      <p:ext uri="{BB962C8B-B14F-4D97-AF65-F5344CB8AC3E}">
        <p14:creationId xmlns:p14="http://schemas.microsoft.com/office/powerpoint/2010/main" val="1829637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082BA-9FD4-4F6D-B6AC-A28B48799898}" type="datetimeFigureOut">
              <a:rPr lang="en-US" smtClean="0"/>
              <a:t>11/7/2016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EE4433-4C58-44CC-BEA0-DE576ED4767C}" type="slidenum">
              <a:rPr lang="en-US" smtClean="0"/>
              <a:t>‹#›</a:t>
            </a:fld>
            <a:endParaRPr lang="en-US"/>
          </a:p>
        </p:txBody>
      </p:sp>
    </p:spTree>
    <p:extLst>
      <p:ext uri="{BB962C8B-B14F-4D97-AF65-F5344CB8AC3E}">
        <p14:creationId xmlns:p14="http://schemas.microsoft.com/office/powerpoint/2010/main" val="3446228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082BA-9FD4-4F6D-B6AC-A28B48799898}" type="datetimeFigureOut">
              <a:rPr lang="en-US" smtClean="0"/>
              <a:t>11/7/2016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EE4433-4C58-44CC-BEA0-DE576ED4767C}" type="slidenum">
              <a:rPr lang="en-US" smtClean="0"/>
              <a:t>‹#›</a:t>
            </a:fld>
            <a:endParaRPr lang="en-US"/>
          </a:p>
        </p:txBody>
      </p:sp>
    </p:spTree>
    <p:extLst>
      <p:ext uri="{BB962C8B-B14F-4D97-AF65-F5344CB8AC3E}">
        <p14:creationId xmlns:p14="http://schemas.microsoft.com/office/powerpoint/2010/main" val="2321108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082BA-9FD4-4F6D-B6AC-A28B48799898}" type="datetimeFigureOut">
              <a:rPr lang="en-US" smtClean="0"/>
              <a:t>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E4433-4C58-44CC-BEA0-DE576ED4767C}" type="slidenum">
              <a:rPr lang="en-US" smtClean="0"/>
              <a:t>‹#›</a:t>
            </a:fld>
            <a:endParaRPr lang="en-US"/>
          </a:p>
        </p:txBody>
      </p:sp>
    </p:spTree>
    <p:extLst>
      <p:ext uri="{BB962C8B-B14F-4D97-AF65-F5344CB8AC3E}">
        <p14:creationId xmlns:p14="http://schemas.microsoft.com/office/powerpoint/2010/main" val="303664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082BA-9FD4-4F6D-B6AC-A28B48799898}" type="datetimeFigureOut">
              <a:rPr lang="en-US" smtClean="0"/>
              <a:t>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E4433-4C58-44CC-BEA0-DE576ED4767C}" type="slidenum">
              <a:rPr lang="en-US" smtClean="0"/>
              <a:t>‹#›</a:t>
            </a:fld>
            <a:endParaRPr lang="en-US"/>
          </a:p>
        </p:txBody>
      </p:sp>
    </p:spTree>
    <p:extLst>
      <p:ext uri="{BB962C8B-B14F-4D97-AF65-F5344CB8AC3E}">
        <p14:creationId xmlns:p14="http://schemas.microsoft.com/office/powerpoint/2010/main" val="3287476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082BA-9FD4-4F6D-B6AC-A28B48799898}" type="datetimeFigureOut">
              <a:rPr lang="en-US" smtClean="0"/>
              <a:t>11/7/2016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EE4433-4C58-44CC-BEA0-DE576ED4767C}" type="slidenum">
              <a:rPr lang="en-US" smtClean="0"/>
              <a:t>‹#›</a:t>
            </a:fld>
            <a:endParaRPr lang="en-US"/>
          </a:p>
        </p:txBody>
      </p:sp>
    </p:spTree>
    <p:extLst>
      <p:ext uri="{BB962C8B-B14F-4D97-AF65-F5344CB8AC3E}">
        <p14:creationId xmlns:p14="http://schemas.microsoft.com/office/powerpoint/2010/main" val="2893277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C%20Induction%20Motor%20cutaw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064525" y="2028617"/>
            <a:ext cx="11277600" cy="3724096"/>
          </a:xfrm>
          <a:prstGeom prst="rect">
            <a:avLst/>
          </a:prstGeom>
          <a:noFill/>
        </p:spPr>
        <p:txBody>
          <a:bodyPr wrap="square" rtlCol="0">
            <a:spAutoFit/>
          </a:bodyPr>
          <a:lstStyle/>
          <a:p>
            <a:r>
              <a:rPr lang="en-US" sz="8800" dirty="0" smtClean="0"/>
              <a:t>APPLICATION OF </a:t>
            </a:r>
          </a:p>
          <a:p>
            <a:r>
              <a:rPr lang="en-US" sz="8800" dirty="0" smtClean="0"/>
              <a:t>INDUCTION MOTOR</a:t>
            </a:r>
          </a:p>
          <a:p>
            <a:r>
              <a:rPr lang="en-US" sz="2000" dirty="0"/>
              <a:t> </a:t>
            </a:r>
            <a:r>
              <a:rPr lang="en-US" sz="2000" dirty="0" smtClean="0"/>
              <a:t>                                                                                                                        BY – SURAJ SINGH BISHT(4154)</a:t>
            </a:r>
          </a:p>
          <a:p>
            <a:r>
              <a:rPr lang="en-US" sz="2000"/>
              <a:t> </a:t>
            </a:r>
            <a:r>
              <a:rPr lang="en-US" sz="2000" smtClean="0"/>
              <a:t>                                                                                                                                 </a:t>
            </a:r>
            <a:r>
              <a:rPr lang="en-US" sz="2000" dirty="0" smtClean="0"/>
              <a:t>VIGHNESH TIWARI(4159)</a:t>
            </a:r>
          </a:p>
          <a:p>
            <a:r>
              <a:rPr lang="en-US" sz="2000" dirty="0"/>
              <a:t> </a:t>
            </a:r>
            <a:r>
              <a:rPr lang="en-US" sz="2000" dirty="0" smtClean="0"/>
              <a:t>                                                                                                                                 BHARAT SWAROOP SHARMA(4111)</a:t>
            </a:r>
            <a:endParaRPr lang="en-US" sz="2000" dirty="0"/>
          </a:p>
        </p:txBody>
      </p:sp>
    </p:spTree>
    <p:extLst>
      <p:ext uri="{BB962C8B-B14F-4D97-AF65-F5344CB8AC3E}">
        <p14:creationId xmlns:p14="http://schemas.microsoft.com/office/powerpoint/2010/main" val="1988233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6727" y="1173707"/>
            <a:ext cx="11368585" cy="5554639"/>
          </a:xfrm>
        </p:spPr>
        <p:txBody>
          <a:bodyPr/>
          <a:lstStyle/>
          <a:p>
            <a:pPr algn="l"/>
            <a:r>
              <a:rPr lang="en-IN" dirty="0"/>
              <a:t> M</a:t>
            </a:r>
            <a:r>
              <a:rPr lang="en-IN" dirty="0" smtClean="0"/>
              <a:t>ost </a:t>
            </a:r>
            <a:r>
              <a:rPr lang="en-IN" dirty="0"/>
              <a:t>motors in use in the world are three phase induction motors. Single phase induction motors have the advantage that they require fewer wires in their power supply, but they don't have any other advantages. </a:t>
            </a:r>
            <a:endParaRPr lang="en-IN" dirty="0" smtClean="0"/>
          </a:p>
          <a:p>
            <a:pPr algn="l"/>
            <a:r>
              <a:rPr lang="en-IN" dirty="0" smtClean="0"/>
              <a:t>Three </a:t>
            </a:r>
            <a:r>
              <a:rPr lang="en-IN" dirty="0"/>
              <a:t>phase induction motors are cheaper, more efficient, more reliable, and have a much higher starting torque. It is also easy to control the speed of a three phase induction motor by using a Variable Frequency Drive (VFD</a:t>
            </a:r>
            <a:r>
              <a:rPr lang="en-IN" dirty="0" smtClean="0"/>
              <a:t>).</a:t>
            </a:r>
          </a:p>
          <a:p>
            <a:pPr algn="l"/>
            <a:r>
              <a:rPr lang="en-IN" dirty="0" smtClean="0"/>
              <a:t>Applications of three phase induction motor are:-</a:t>
            </a:r>
          </a:p>
          <a:p>
            <a:pPr algn="l"/>
            <a:r>
              <a:rPr lang="en-IN" dirty="0" smtClean="0"/>
              <a:t>1.Refrigerator</a:t>
            </a:r>
          </a:p>
          <a:p>
            <a:pPr algn="l"/>
            <a:r>
              <a:rPr lang="en-IN" dirty="0" smtClean="0"/>
              <a:t>2.Water pumps</a:t>
            </a:r>
          </a:p>
          <a:p>
            <a:pPr algn="l"/>
            <a:r>
              <a:rPr lang="en-IN" dirty="0" smtClean="0"/>
              <a:t>3.Air </a:t>
            </a:r>
            <a:r>
              <a:rPr lang="en-IN" dirty="0" err="1" smtClean="0"/>
              <a:t>handelers</a:t>
            </a:r>
            <a:endParaRPr lang="en-IN" dirty="0" smtClean="0"/>
          </a:p>
          <a:p>
            <a:pPr algn="l"/>
            <a:r>
              <a:rPr lang="en-IN" dirty="0" smtClean="0"/>
              <a:t>4.Used in </a:t>
            </a:r>
            <a:r>
              <a:rPr lang="en-IN" dirty="0"/>
              <a:t>T</a:t>
            </a:r>
            <a:r>
              <a:rPr lang="en-IN" dirty="0" smtClean="0"/>
              <a:t>esla roadster(electric car).</a:t>
            </a:r>
            <a:br>
              <a:rPr lang="en-IN" dirty="0" smtClean="0"/>
            </a:br>
            <a:endParaRPr lang="en-IN" dirty="0"/>
          </a:p>
        </p:txBody>
      </p:sp>
    </p:spTree>
    <p:extLst>
      <p:ext uri="{BB962C8B-B14F-4D97-AF65-F5344CB8AC3E}">
        <p14:creationId xmlns:p14="http://schemas.microsoft.com/office/powerpoint/2010/main" val="2617682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068" y="276999"/>
            <a:ext cx="11682483" cy="887104"/>
          </a:xfrm>
        </p:spPr>
        <p:txBody>
          <a:bodyPr>
            <a:normAutofit fontScale="90000"/>
          </a:bodyPr>
          <a:lstStyle/>
          <a:p>
            <a:r>
              <a:rPr lang="en-IN" dirty="0" smtClean="0"/>
              <a:t>How tesla roadster works</a:t>
            </a:r>
            <a:endParaRPr lang="en-IN" dirty="0"/>
          </a:p>
        </p:txBody>
      </p:sp>
      <p:sp>
        <p:nvSpPr>
          <p:cNvPr id="3" name="Subtitle 2"/>
          <p:cNvSpPr>
            <a:spLocks noGrp="1"/>
          </p:cNvSpPr>
          <p:nvPr>
            <p:ph type="subTitle" idx="1"/>
          </p:nvPr>
        </p:nvSpPr>
        <p:spPr>
          <a:xfrm>
            <a:off x="313899" y="1378424"/>
            <a:ext cx="11682483" cy="5131558"/>
          </a:xfrm>
        </p:spPr>
        <p:txBody>
          <a:bodyPr/>
          <a:lstStyle/>
          <a:p>
            <a:pPr algn="l"/>
            <a:r>
              <a:rPr lang="en-IN" sz="2000" dirty="0">
                <a:latin typeface="Arial Unicode MS" panose="020B0604020202020204" pitchFamily="34" charset="-128"/>
                <a:ea typeface="Arial Unicode MS" panose="020B0604020202020204" pitchFamily="34" charset="-128"/>
                <a:cs typeface="Arial Unicode MS" panose="020B0604020202020204" pitchFamily="34" charset="-128"/>
              </a:rPr>
              <a:t>The heart of the Tesla Roadster is its 3-phase, 4-pole electric induction </a:t>
            </a:r>
            <a:r>
              <a:rPr lang="en-IN" sz="2000" dirty="0" smtClean="0">
                <a:latin typeface="Arial Unicode MS" panose="020B0604020202020204" pitchFamily="34" charset="-128"/>
                <a:ea typeface="Arial Unicode MS" panose="020B0604020202020204" pitchFamily="34" charset="-128"/>
                <a:cs typeface="Arial Unicode MS" panose="020B0604020202020204" pitchFamily="34" charset="-128"/>
              </a:rPr>
              <a:t>motor.</a:t>
            </a:r>
          </a:p>
          <a:p>
            <a:pPr algn="l"/>
            <a:r>
              <a:rPr lang="en-IN" sz="2000" dirty="0" smtClean="0">
                <a:latin typeface="Arial Unicode MS" panose="020B0604020202020204" pitchFamily="34" charset="-128"/>
                <a:ea typeface="Arial Unicode MS" panose="020B0604020202020204" pitchFamily="34" charset="-128"/>
                <a:cs typeface="Arial Unicode MS" panose="020B0604020202020204" pitchFamily="34" charset="-128"/>
              </a:rPr>
              <a:t>And the secret behind the rotation.</a:t>
            </a:r>
          </a:p>
          <a:p>
            <a:pPr lvl="0" algn="l"/>
            <a:r>
              <a:rPr kumimoji="0" lang="en-US" sz="2000" b="1" i="0" u="sng" strike="noStrike" cap="none" normalizeH="0" baseline="0" dirty="0" smtClean="0">
                <a:ln>
                  <a:noFill/>
                </a:ln>
                <a:effectLst/>
                <a:latin typeface="Arial Unicode MS" panose="020B0604020202020204" pitchFamily="34" charset="-128"/>
                <a:ea typeface="Arial Unicode MS" panose="020B0604020202020204" pitchFamily="34" charset="-128"/>
                <a:cs typeface="Arial Unicode MS" panose="020B0604020202020204" pitchFamily="34" charset="-128"/>
              </a:rPr>
              <a:t>Secrets Behind the Rotation:</a:t>
            </a:r>
            <a:r>
              <a:rPr kumimoji="0" lang="en-US" sz="2000" b="0" i="0" u="sng" strike="noStrike" cap="none" normalizeH="0" baseline="0" dirty="0" smtClean="0">
                <a:ln>
                  <a:noFill/>
                </a:ln>
                <a:effectLst/>
                <a:latin typeface="Arial Unicode MS" panose="020B0604020202020204" pitchFamily="34" charset="-128"/>
                <a:ea typeface="Arial Unicode MS" panose="020B0604020202020204" pitchFamily="34" charset="-128"/>
                <a:cs typeface="Arial Unicode MS" panose="020B0604020202020204" pitchFamily="34" charset="-128"/>
              </a:rPr>
              <a:t> </a:t>
            </a:r>
          </a:p>
          <a:p>
            <a:pPr lvl="0" algn="l"/>
            <a:r>
              <a:rPr kumimoji="0" lang="en-US" sz="2000" b="0" i="0" u="none" strike="noStrike" cap="none" normalizeH="0" baseline="0" dirty="0" smtClean="0">
                <a:ln>
                  <a:noFill/>
                </a:ln>
                <a:effectLst/>
                <a:latin typeface="Arial Unicode MS" panose="020B0604020202020204" pitchFamily="34" charset="-128"/>
                <a:ea typeface="Arial Unicode MS" panose="020B0604020202020204" pitchFamily="34" charset="-128"/>
                <a:cs typeface="Arial Unicode MS" panose="020B0604020202020204" pitchFamily="34" charset="-128"/>
              </a:rPr>
              <a:t>According to Faraday’s law an </a:t>
            </a:r>
            <a:r>
              <a:rPr kumimoji="0" lang="en-US" sz="2000" b="0" i="0" u="none" strike="noStrike" cap="none" normalizeH="0" baseline="0" dirty="0" err="1" smtClean="0">
                <a:ln>
                  <a:noFill/>
                </a:ln>
                <a:effectLst/>
                <a:latin typeface="Arial Unicode MS" panose="020B0604020202020204" pitchFamily="34" charset="-128"/>
                <a:ea typeface="Arial Unicode MS" panose="020B0604020202020204" pitchFamily="34" charset="-128"/>
                <a:cs typeface="Arial Unicode MS" panose="020B0604020202020204" pitchFamily="34" charset="-128"/>
              </a:rPr>
              <a:t>emf</a:t>
            </a:r>
            <a:r>
              <a:rPr kumimoji="0" lang="en-US" sz="2000" b="0" i="0" u="none" strike="noStrike" cap="none" normalizeH="0" baseline="0" dirty="0" smtClean="0">
                <a:ln>
                  <a:noFill/>
                </a:ln>
                <a:effectLst/>
                <a:latin typeface="Arial Unicode MS" panose="020B0604020202020204" pitchFamily="34" charset="-128"/>
                <a:ea typeface="Arial Unicode MS" panose="020B0604020202020204" pitchFamily="34" charset="-128"/>
                <a:cs typeface="Arial Unicode MS" panose="020B0604020202020204" pitchFamily="34" charset="-128"/>
              </a:rPr>
              <a:t> induced in any circuit is due to the rate of change of magnetic flux linkage through the circuit. As the rotor winding in an induction motor are either closed through an external resistance or directly shorted by end ring, and cut the stator rotating magnetic field, an </a:t>
            </a:r>
            <a:r>
              <a:rPr kumimoji="0" lang="en-US" sz="2000" b="0" i="0" u="none" strike="noStrike" cap="none" normalizeH="0" baseline="0" dirty="0" err="1" smtClean="0">
                <a:ln>
                  <a:noFill/>
                </a:ln>
                <a:effectLst/>
                <a:latin typeface="Arial Unicode MS" panose="020B0604020202020204" pitchFamily="34" charset="-128"/>
                <a:ea typeface="Arial Unicode MS" panose="020B0604020202020204" pitchFamily="34" charset="-128"/>
                <a:cs typeface="Arial Unicode MS" panose="020B0604020202020204" pitchFamily="34" charset="-128"/>
              </a:rPr>
              <a:t>emf</a:t>
            </a:r>
            <a:r>
              <a:rPr kumimoji="0" lang="en-US" sz="2000" b="0" i="0" u="none" strike="noStrike" cap="none" normalizeH="0" baseline="0" dirty="0" smtClean="0">
                <a:ln>
                  <a:noFill/>
                </a:ln>
                <a:effectLst/>
                <a:latin typeface="Arial Unicode MS" panose="020B0604020202020204" pitchFamily="34" charset="-128"/>
                <a:ea typeface="Arial Unicode MS" panose="020B0604020202020204" pitchFamily="34" charset="-128"/>
                <a:cs typeface="Arial Unicode MS" panose="020B0604020202020204" pitchFamily="34" charset="-128"/>
              </a:rPr>
              <a:t> is induced in the rotor copper bar and due to this </a:t>
            </a:r>
            <a:r>
              <a:rPr kumimoji="0" lang="en-US" sz="2000" b="0" i="0" u="none" strike="noStrike" cap="none" normalizeH="0" baseline="0" dirty="0" err="1" smtClean="0">
                <a:ln>
                  <a:noFill/>
                </a:ln>
                <a:effectLst/>
                <a:latin typeface="Arial Unicode MS" panose="020B0604020202020204" pitchFamily="34" charset="-128"/>
                <a:ea typeface="Arial Unicode MS" panose="020B0604020202020204" pitchFamily="34" charset="-128"/>
                <a:cs typeface="Arial Unicode MS" panose="020B0604020202020204" pitchFamily="34" charset="-128"/>
              </a:rPr>
              <a:t>emf</a:t>
            </a:r>
            <a:r>
              <a:rPr kumimoji="0" lang="en-US" sz="2000" b="0" i="0" u="none" strike="noStrike" cap="none" normalizeH="0" baseline="0" dirty="0" smtClean="0">
                <a:ln>
                  <a:noFill/>
                </a:ln>
                <a:effectLst/>
                <a:latin typeface="Arial Unicode MS" panose="020B0604020202020204" pitchFamily="34" charset="-128"/>
                <a:ea typeface="Arial Unicode MS" panose="020B0604020202020204" pitchFamily="34" charset="-128"/>
                <a:cs typeface="Arial Unicode MS" panose="020B0604020202020204" pitchFamily="34" charset="-128"/>
              </a:rPr>
              <a:t> a current flows through the rotor conductor. Here the relative speed between the rotating flux and static rotor conductor is the cause of current generation; hence as per Lenz's law the rotor will rotate in the same direction to reduce the cause i.e. the relative velocity.</a:t>
            </a:r>
          </a:p>
          <a:p>
            <a:pPr algn="l"/>
            <a:endParaRPr lang="en-IN" dirty="0"/>
          </a:p>
        </p:txBody>
      </p:sp>
      <p:sp>
        <p:nvSpPr>
          <p:cNvPr id="4" name="Rectangle 1"/>
          <p:cNvSpPr>
            <a:spLocks noChangeArrowheads="1"/>
          </p:cNvSpPr>
          <p:nvPr/>
        </p:nvSpPr>
        <p:spPr bwMode="auto">
          <a:xfrm>
            <a:off x="0" y="-2769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r>
            <a:br>
              <a:rPr kumimoji="0" lang="en-US" sz="1800" b="0" i="0" u="none" strike="noStrike" cap="none" normalizeH="0" baseline="0" dirty="0" smtClean="0">
                <a:ln>
                  <a:noFill/>
                </a:ln>
                <a:solidFill>
                  <a:schemeClr val="tx1"/>
                </a:solidFill>
                <a:effectLst/>
                <a:latin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27241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696036"/>
            <a:ext cx="12192000" cy="6161964"/>
          </a:xfrm>
        </p:spPr>
        <p:txBody>
          <a:bodyPr/>
          <a:lstStyle/>
          <a:p>
            <a:pPr algn="l"/>
            <a:r>
              <a:rPr lang="en-IN" dirty="0" smtClean="0"/>
              <a:t>This </a:t>
            </a:r>
            <a:r>
              <a:rPr lang="en-IN" dirty="0"/>
              <a:t>type of motor does not require any starting device or we can say they are self starting induction </a:t>
            </a:r>
            <a:r>
              <a:rPr lang="en-IN" dirty="0" smtClean="0"/>
              <a:t>motor . As they have capacitors connected with it.</a:t>
            </a:r>
          </a:p>
          <a:p>
            <a:pPr algn="l"/>
            <a:r>
              <a:rPr lang="en-IN" dirty="0" smtClean="0"/>
              <a:t>The image shows a  the motor of a tesla roadster.</a:t>
            </a:r>
          </a:p>
          <a:p>
            <a:pPr algn="l"/>
            <a:r>
              <a:rPr lang="en-IN" dirty="0" smtClean="0"/>
              <a:t>This is the latest and the most efficient application of induction </a:t>
            </a:r>
          </a:p>
          <a:p>
            <a:pPr algn="l"/>
            <a:r>
              <a:rPr lang="en-IN" dirty="0" smtClean="0"/>
              <a:t>Motor till now with a efficiency of  80 %.</a:t>
            </a:r>
          </a:p>
          <a:p>
            <a:pPr algn="l"/>
            <a:r>
              <a:rPr lang="en-IN" dirty="0"/>
              <a:t> The company claims that the vehicle will be able to </a:t>
            </a:r>
            <a:r>
              <a:rPr lang="en-IN" dirty="0" smtClean="0"/>
              <a:t>accelerate</a:t>
            </a:r>
          </a:p>
          <a:p>
            <a:pPr algn="l"/>
            <a:r>
              <a:rPr lang="en-IN" dirty="0" smtClean="0"/>
              <a:t> </a:t>
            </a:r>
            <a:r>
              <a:rPr lang="en-IN" dirty="0"/>
              <a:t>from 0 to 60mph in 2.5 </a:t>
            </a:r>
            <a:r>
              <a:rPr lang="en-IN" dirty="0" smtClean="0"/>
              <a:t>seconds.</a:t>
            </a:r>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smtClean="0"/>
          </a:p>
          <a:p>
            <a:pPr algn="l"/>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440" y="1233843"/>
            <a:ext cx="3810000" cy="25431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095" y="3777018"/>
            <a:ext cx="5403398" cy="258495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087" y="3787254"/>
            <a:ext cx="4719921" cy="2952160"/>
          </a:xfrm>
          <a:prstGeom prst="rect">
            <a:avLst/>
          </a:prstGeom>
        </p:spPr>
      </p:pic>
    </p:spTree>
    <p:extLst>
      <p:ext uri="{BB962C8B-B14F-4D97-AF65-F5344CB8AC3E}">
        <p14:creationId xmlns:p14="http://schemas.microsoft.com/office/powerpoint/2010/main" val="3260936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143" y="2344050"/>
            <a:ext cx="10515600" cy="2255245"/>
          </a:xfrm>
        </p:spPr>
        <p:txBody>
          <a:bodyPr/>
          <a:lstStyle/>
          <a:p>
            <a:pPr algn="ctr"/>
            <a:r>
              <a:rPr lang="en-IN" dirty="0" smtClean="0"/>
              <a:t>APPLICATION OF SINGLE PHASE INDUCTION MOTOR</a:t>
            </a:r>
            <a:endParaRPr lang="en-IN" dirty="0"/>
          </a:p>
        </p:txBody>
      </p:sp>
    </p:spTree>
    <p:extLst>
      <p:ext uri="{BB962C8B-B14F-4D97-AF65-F5344CB8AC3E}">
        <p14:creationId xmlns:p14="http://schemas.microsoft.com/office/powerpoint/2010/main" val="726007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125" y="112429"/>
            <a:ext cx="11846257" cy="1006688"/>
          </a:xfrm>
        </p:spPr>
        <p:txBody>
          <a:bodyPr/>
          <a:lstStyle/>
          <a:p>
            <a:endParaRPr lang="en-IN" dirty="0"/>
          </a:p>
        </p:txBody>
      </p:sp>
      <p:sp>
        <p:nvSpPr>
          <p:cNvPr id="3" name="Subtitle 2"/>
          <p:cNvSpPr>
            <a:spLocks noGrp="1"/>
          </p:cNvSpPr>
          <p:nvPr>
            <p:ph type="subTitle" idx="1"/>
          </p:nvPr>
        </p:nvSpPr>
        <p:spPr>
          <a:xfrm>
            <a:off x="150125" y="1487606"/>
            <a:ext cx="11846257" cy="5254388"/>
          </a:xfrm>
        </p:spPr>
        <p:txBody>
          <a:bodyPr/>
          <a:lstStyle/>
          <a:p>
            <a:pPr algn="l"/>
            <a:r>
              <a:rPr lang="en-IN" dirty="0" smtClean="0"/>
              <a:t>In our life single phase transformer are used in small portions as in:-</a:t>
            </a:r>
          </a:p>
          <a:p>
            <a:pPr algn="l"/>
            <a:r>
              <a:rPr lang="en-IN" dirty="0" smtClean="0"/>
              <a:t>1.Lathe</a:t>
            </a:r>
          </a:p>
          <a:p>
            <a:pPr algn="l"/>
            <a:r>
              <a:rPr lang="en-IN" dirty="0" smtClean="0"/>
              <a:t>2.Drills</a:t>
            </a:r>
          </a:p>
          <a:p>
            <a:pPr algn="l"/>
            <a:r>
              <a:rPr lang="en-IN" dirty="0" smtClean="0"/>
              <a:t>3.Mills</a:t>
            </a:r>
          </a:p>
          <a:p>
            <a:pPr algn="l"/>
            <a:r>
              <a:rPr lang="en-IN" dirty="0" smtClean="0"/>
              <a:t>4.Small conveyor belts</a:t>
            </a:r>
          </a:p>
          <a:p>
            <a:pPr algn="l"/>
            <a:r>
              <a:rPr lang="en-IN" dirty="0" smtClean="0"/>
              <a:t>5.Vacuum tubes</a:t>
            </a:r>
          </a:p>
          <a:p>
            <a:pPr algn="l"/>
            <a:r>
              <a:rPr lang="en-IN" dirty="0" smtClean="0"/>
              <a:t>6.Screw conveyors, etc.</a:t>
            </a:r>
          </a:p>
          <a:p>
            <a:pPr algn="l"/>
            <a:r>
              <a:rPr lang="en-IN" dirty="0"/>
              <a:t>There are many types of single-phase electric </a:t>
            </a:r>
            <a:r>
              <a:rPr lang="en-IN" dirty="0" smtClean="0"/>
              <a:t>motors</a:t>
            </a:r>
            <a:r>
              <a:rPr lang="en-IN" dirty="0"/>
              <a:t> </a:t>
            </a:r>
            <a:r>
              <a:rPr lang="en-IN" dirty="0" smtClean="0"/>
              <a:t>but  </a:t>
            </a:r>
            <a:r>
              <a:rPr lang="en-IN" dirty="0"/>
              <a:t>the discussion will be limited to those types most common to integral-horsepower motor ratings of 1 </a:t>
            </a:r>
            <a:r>
              <a:rPr lang="en-IN" dirty="0" err="1"/>
              <a:t>hp</a:t>
            </a:r>
            <a:r>
              <a:rPr lang="en-IN" dirty="0"/>
              <a:t> and </a:t>
            </a:r>
            <a:r>
              <a:rPr lang="en-IN" dirty="0" smtClean="0"/>
              <a:t>higher and less than or equal to 1 KW.</a:t>
            </a:r>
          </a:p>
          <a:p>
            <a:pPr algn="l"/>
            <a:endParaRPr lang="en-IN" dirty="0" smtClean="0"/>
          </a:p>
          <a:p>
            <a:pPr algn="l"/>
            <a:endParaRPr lang="en-IN" dirty="0" smtClean="0"/>
          </a:p>
        </p:txBody>
      </p:sp>
    </p:spTree>
    <p:extLst>
      <p:ext uri="{BB962C8B-B14F-4D97-AF65-F5344CB8AC3E}">
        <p14:creationId xmlns:p14="http://schemas.microsoft.com/office/powerpoint/2010/main" val="1271616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659" y="426327"/>
            <a:ext cx="11600597" cy="610903"/>
          </a:xfrm>
        </p:spPr>
        <p:txBody>
          <a:bodyPr>
            <a:normAutofit fontScale="90000"/>
          </a:bodyPr>
          <a:lstStyle/>
          <a:p>
            <a:r>
              <a:rPr lang="en-IN" dirty="0" smtClean="0"/>
              <a:t>How it works</a:t>
            </a:r>
            <a:endParaRPr lang="en-IN" dirty="0"/>
          </a:p>
        </p:txBody>
      </p:sp>
      <p:sp>
        <p:nvSpPr>
          <p:cNvPr id="3" name="Subtitle 2"/>
          <p:cNvSpPr>
            <a:spLocks noGrp="1"/>
          </p:cNvSpPr>
          <p:nvPr>
            <p:ph type="subTitle" idx="1"/>
          </p:nvPr>
        </p:nvSpPr>
        <p:spPr>
          <a:xfrm>
            <a:off x="245659" y="1269242"/>
            <a:ext cx="11600597" cy="5377218"/>
          </a:xfrm>
        </p:spPr>
        <p:txBody>
          <a:bodyPr>
            <a:normAutofit/>
          </a:bodyPr>
          <a:lstStyle/>
          <a:p>
            <a:pPr algn="l"/>
            <a:r>
              <a:rPr lang="en-IN" dirty="0" smtClean="0"/>
              <a:t>Let us take example of lathe machine that how it works.</a:t>
            </a:r>
          </a:p>
          <a:p>
            <a:pPr algn="l"/>
            <a:r>
              <a:rPr lang="en-IN" dirty="0" smtClean="0"/>
              <a:t>The </a:t>
            </a:r>
            <a:r>
              <a:rPr lang="en-IN" dirty="0"/>
              <a:t>engine lathe is an accurate and versatile machine on which many operations can be performed. These operations </a:t>
            </a:r>
            <a:r>
              <a:rPr lang="en-IN" dirty="0" smtClean="0"/>
              <a:t>are:</a:t>
            </a:r>
          </a:p>
          <a:p>
            <a:pPr algn="l"/>
            <a:r>
              <a:rPr lang="en-IN" dirty="0"/>
              <a:t>- Plain Turning and Step </a:t>
            </a:r>
            <a:r>
              <a:rPr lang="en-IN" dirty="0" smtClean="0"/>
              <a:t>Turning,</a:t>
            </a:r>
            <a:r>
              <a:rPr lang="en-IN" dirty="0"/>
              <a:t> </a:t>
            </a:r>
            <a:r>
              <a:rPr lang="en-IN" dirty="0" smtClean="0"/>
              <a:t>Facing,</a:t>
            </a:r>
            <a:r>
              <a:rPr lang="en-IN" dirty="0"/>
              <a:t> </a:t>
            </a:r>
            <a:r>
              <a:rPr lang="en-IN" dirty="0" smtClean="0"/>
              <a:t>Parting,</a:t>
            </a:r>
            <a:r>
              <a:rPr lang="en-IN" dirty="0"/>
              <a:t> </a:t>
            </a:r>
            <a:r>
              <a:rPr lang="en-IN" dirty="0" smtClean="0"/>
              <a:t>Drilling,</a:t>
            </a:r>
            <a:r>
              <a:rPr lang="en-IN" dirty="0"/>
              <a:t> </a:t>
            </a:r>
            <a:r>
              <a:rPr lang="en-IN" dirty="0" smtClean="0"/>
              <a:t>Reaming,</a:t>
            </a:r>
            <a:r>
              <a:rPr lang="en-IN" dirty="0"/>
              <a:t> </a:t>
            </a:r>
            <a:r>
              <a:rPr lang="en-IN" dirty="0" smtClean="0"/>
              <a:t>Boring,</a:t>
            </a:r>
            <a:r>
              <a:rPr lang="en-IN" dirty="0"/>
              <a:t> </a:t>
            </a:r>
            <a:r>
              <a:rPr lang="en-IN" dirty="0" smtClean="0"/>
              <a:t>Knurling</a:t>
            </a:r>
          </a:p>
          <a:p>
            <a:pPr algn="l"/>
            <a:r>
              <a:rPr lang="en-IN" dirty="0"/>
              <a:t>, </a:t>
            </a:r>
            <a:r>
              <a:rPr lang="en-IN" dirty="0" smtClean="0"/>
              <a:t>Grooving,</a:t>
            </a:r>
            <a:r>
              <a:rPr lang="en-IN" dirty="0"/>
              <a:t> </a:t>
            </a:r>
            <a:r>
              <a:rPr lang="en-IN" dirty="0" smtClean="0"/>
              <a:t>Threading , C</a:t>
            </a:r>
            <a:r>
              <a:rPr lang="en-IN" u="sng" dirty="0" smtClean="0"/>
              <a:t>hamfering</a:t>
            </a:r>
            <a:r>
              <a:rPr lang="en-IN" dirty="0"/>
              <a:t>, Filling and </a:t>
            </a:r>
            <a:r>
              <a:rPr lang="en-IN" dirty="0" smtClean="0"/>
              <a:t>Polishing,</a:t>
            </a:r>
            <a:r>
              <a:rPr lang="en-IN" dirty="0"/>
              <a:t> Taper </a:t>
            </a:r>
            <a:r>
              <a:rPr lang="en-IN" dirty="0" smtClean="0"/>
              <a:t>Turning.</a:t>
            </a:r>
          </a:p>
          <a:p>
            <a:pPr algn="l"/>
            <a:endParaRPr lang="en-IN" b="1" u="sng" dirty="0" smtClean="0"/>
          </a:p>
          <a:p>
            <a:pPr algn="l"/>
            <a:r>
              <a:rPr lang="en-IN" b="1" u="sng" dirty="0" smtClean="0"/>
              <a:t>Working </a:t>
            </a:r>
            <a:r>
              <a:rPr lang="en-IN" b="1" u="sng" dirty="0"/>
              <a:t>Principle</a:t>
            </a:r>
            <a:r>
              <a:rPr lang="en-IN" dirty="0"/>
              <a:t>: The lathe is a machine </a:t>
            </a:r>
            <a:r>
              <a:rPr lang="en-IN" dirty="0" err="1" smtClean="0"/>
              <a:t>toolwhich</a:t>
            </a:r>
            <a:r>
              <a:rPr lang="en-IN" dirty="0" smtClean="0"/>
              <a:t> </a:t>
            </a:r>
            <a:r>
              <a:rPr lang="en-IN" dirty="0"/>
              <a:t>holds the </a:t>
            </a:r>
            <a:r>
              <a:rPr lang="en-IN" dirty="0" err="1"/>
              <a:t>workpiece</a:t>
            </a:r>
            <a:r>
              <a:rPr lang="en-IN" dirty="0"/>
              <a:t> between two rigid and strong supports called </a:t>
            </a:r>
            <a:r>
              <a:rPr lang="en-IN" dirty="0" err="1"/>
              <a:t>centers</a:t>
            </a:r>
            <a:r>
              <a:rPr lang="en-IN" dirty="0"/>
              <a:t> or in a chuck or face plate which revolves. The cutting tool is rigidly held and supported in a tool post which is fed against the revolving work. The normal cutting operations are performed with the cutting tool fed either parallel or at right angles to the axis of the work.</a:t>
            </a:r>
          </a:p>
          <a:p>
            <a:pPr algn="l"/>
            <a:endParaRPr lang="en-IN" dirty="0"/>
          </a:p>
        </p:txBody>
      </p:sp>
    </p:spTree>
    <p:extLst>
      <p:ext uri="{BB962C8B-B14F-4D97-AF65-F5344CB8AC3E}">
        <p14:creationId xmlns:p14="http://schemas.microsoft.com/office/powerpoint/2010/main" val="25256489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309"/>
            <a:ext cx="12192000" cy="6483207"/>
          </a:xfrm>
          <a:prstGeom prst="rect">
            <a:avLst/>
          </a:prstGeom>
        </p:spPr>
      </p:pic>
    </p:spTree>
    <p:extLst>
      <p:ext uri="{BB962C8B-B14F-4D97-AF65-F5344CB8AC3E}">
        <p14:creationId xmlns:p14="http://schemas.microsoft.com/office/powerpoint/2010/main" val="12129063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0227" y="399032"/>
            <a:ext cx="9144000" cy="1115870"/>
          </a:xfrm>
        </p:spPr>
        <p:txBody>
          <a:bodyPr>
            <a:normAutofit fontScale="90000"/>
          </a:bodyPr>
          <a:lstStyle/>
          <a:p>
            <a:r>
              <a:rPr lang="en-IN" dirty="0" smtClean="0"/>
              <a:t>Comparison between single and three phase motors</a:t>
            </a:r>
            <a:endParaRPr lang="en-IN" dirty="0"/>
          </a:p>
        </p:txBody>
      </p:sp>
      <p:sp>
        <p:nvSpPr>
          <p:cNvPr id="3" name="Subtitle 2"/>
          <p:cNvSpPr>
            <a:spLocks noGrp="1"/>
          </p:cNvSpPr>
          <p:nvPr>
            <p:ph type="subTitle" idx="1"/>
          </p:nvPr>
        </p:nvSpPr>
        <p:spPr>
          <a:xfrm>
            <a:off x="327546" y="1787857"/>
            <a:ext cx="11464120" cy="5240740"/>
          </a:xfrm>
        </p:spPr>
        <p:txBody>
          <a:bodyPr/>
          <a:lstStyle/>
          <a:p>
            <a:pPr marL="342900" indent="-342900" algn="l">
              <a:buFont typeface="Arial" panose="020B0604020202020204" pitchFamily="34" charset="0"/>
              <a:buChar char="•"/>
            </a:pPr>
            <a:r>
              <a:rPr lang="en-IN" dirty="0"/>
              <a:t>Single phase induction motors are simple in construction, reliable and economical for </a:t>
            </a:r>
            <a:r>
              <a:rPr lang="en-IN" dirty="0" smtClean="0"/>
              <a:t>small power </a:t>
            </a:r>
            <a:r>
              <a:rPr lang="en-IN" dirty="0"/>
              <a:t>rating as compared to three phase induction motors.</a:t>
            </a:r>
          </a:p>
          <a:p>
            <a:pPr marL="342900" indent="-342900" algn="l">
              <a:buFont typeface="Arial" panose="020B0604020202020204" pitchFamily="34" charset="0"/>
              <a:buChar char="•"/>
            </a:pPr>
            <a:r>
              <a:rPr lang="en-IN" dirty="0"/>
              <a:t>The electrical power factor of single phase induction motors is low as compared to three phase induction motors.</a:t>
            </a:r>
          </a:p>
          <a:p>
            <a:pPr marL="342900" indent="-342900" algn="l">
              <a:buFont typeface="Arial" panose="020B0604020202020204" pitchFamily="34" charset="0"/>
              <a:buChar char="•"/>
            </a:pPr>
            <a:r>
              <a:rPr lang="en-IN" dirty="0"/>
              <a:t>For same size, the single phase induction motors develop about 50% of the output as that of three phase induction motors.</a:t>
            </a:r>
          </a:p>
          <a:p>
            <a:pPr marL="342900" indent="-342900" algn="l">
              <a:buFont typeface="Arial" panose="020B0604020202020204" pitchFamily="34" charset="0"/>
              <a:buChar char="•"/>
            </a:pPr>
            <a:r>
              <a:rPr lang="en-IN" dirty="0"/>
              <a:t>The starting torque is also low for asynchronous motors / single phase induction motor.</a:t>
            </a:r>
          </a:p>
          <a:p>
            <a:pPr marL="342900" indent="-342900" algn="l">
              <a:buFont typeface="Arial" panose="020B0604020202020204" pitchFamily="34" charset="0"/>
              <a:buChar char="•"/>
            </a:pPr>
            <a:r>
              <a:rPr lang="en-IN" dirty="0"/>
              <a:t>The efficiency of single phase induction motors is less as compare it to the three phase induction motors</a:t>
            </a:r>
          </a:p>
          <a:p>
            <a:endParaRPr lang="en-IN" dirty="0"/>
          </a:p>
        </p:txBody>
      </p:sp>
    </p:spTree>
    <p:extLst>
      <p:ext uri="{BB962C8B-B14F-4D97-AF65-F5344CB8AC3E}">
        <p14:creationId xmlns:p14="http://schemas.microsoft.com/office/powerpoint/2010/main" val="3337304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17145"/>
            <a:ext cx="9144000" cy="1020336"/>
          </a:xfrm>
        </p:spPr>
        <p:txBody>
          <a:bodyPr/>
          <a:lstStyle/>
          <a:p>
            <a:r>
              <a:rPr lang="en-IN" dirty="0" smtClean="0">
                <a:latin typeface="Algerian" panose="04020705040A02060702" pitchFamily="82" charset="0"/>
              </a:rPr>
              <a:t>FUTURE PERSPECTIVE</a:t>
            </a:r>
            <a:endParaRPr lang="en-IN" dirty="0">
              <a:latin typeface="Algerian" panose="04020705040A02060702" pitchFamily="82" charset="0"/>
            </a:endParaRPr>
          </a:p>
        </p:txBody>
      </p:sp>
      <p:sp>
        <p:nvSpPr>
          <p:cNvPr id="3" name="Subtitle 2"/>
          <p:cNvSpPr>
            <a:spLocks noGrp="1"/>
          </p:cNvSpPr>
          <p:nvPr>
            <p:ph type="subTitle" idx="1"/>
          </p:nvPr>
        </p:nvSpPr>
        <p:spPr>
          <a:xfrm>
            <a:off x="122830" y="1487606"/>
            <a:ext cx="11873552" cy="5370394"/>
          </a:xfrm>
        </p:spPr>
        <p:txBody>
          <a:bodyPr/>
          <a:lstStyle/>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31" y="1487605"/>
            <a:ext cx="11873552" cy="5370395"/>
          </a:xfrm>
          <a:prstGeom prst="rect">
            <a:avLst/>
          </a:prstGeom>
        </p:spPr>
      </p:pic>
    </p:spTree>
    <p:extLst>
      <p:ext uri="{BB962C8B-B14F-4D97-AF65-F5344CB8AC3E}">
        <p14:creationId xmlns:p14="http://schemas.microsoft.com/office/powerpoint/2010/main" val="4057122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534" y="464024"/>
            <a:ext cx="11752997" cy="1433016"/>
          </a:xfrm>
        </p:spPr>
        <p:txBody>
          <a:bodyPr>
            <a:normAutofit/>
          </a:bodyPr>
          <a:lstStyle/>
          <a:p>
            <a:r>
              <a:rPr lang="en-IN" sz="3600" b="1" dirty="0"/>
              <a:t>Quantitative broken rotor bar fault detection for closed-loop controlled induction motors</a:t>
            </a:r>
          </a:p>
        </p:txBody>
      </p:sp>
      <p:sp>
        <p:nvSpPr>
          <p:cNvPr id="3" name="Subtitle 2"/>
          <p:cNvSpPr>
            <a:spLocks noGrp="1"/>
          </p:cNvSpPr>
          <p:nvPr>
            <p:ph type="subTitle" idx="1"/>
          </p:nvPr>
        </p:nvSpPr>
        <p:spPr>
          <a:xfrm>
            <a:off x="343469" y="2088106"/>
            <a:ext cx="11407253" cy="4769894"/>
          </a:xfrm>
        </p:spPr>
        <p:txBody>
          <a:bodyPr>
            <a:normAutofit/>
          </a:bodyPr>
          <a:lstStyle/>
          <a:p>
            <a:pPr marL="342900" indent="-342900" algn="l">
              <a:buFont typeface="Arial" panose="020B0604020202020204" pitchFamily="34" charset="0"/>
              <a:buChar char="•"/>
            </a:pPr>
            <a:r>
              <a:rPr lang="en-IN" dirty="0" smtClean="0"/>
              <a:t>Published in </a:t>
            </a:r>
            <a:r>
              <a:rPr lang="en-IN" u="sng" dirty="0" smtClean="0"/>
              <a:t>IET ELECTRICAL POWER APPLICATION ON 2 JUNE 2016</a:t>
            </a:r>
          </a:p>
          <a:p>
            <a:pPr marL="342900" indent="-342900" algn="l">
              <a:buFont typeface="Arial" panose="020B0604020202020204" pitchFamily="34" charset="0"/>
              <a:buChar char="•"/>
            </a:pPr>
            <a:r>
              <a:rPr lang="en-IN" dirty="0" smtClean="0"/>
              <a:t>In </a:t>
            </a:r>
            <a:r>
              <a:rPr lang="en-IN" dirty="0"/>
              <a:t>an induction motor with broken rotor bars, stator currents contain fault-related components. The fault information propagates to voltages when the motor is in a closed-loop control. </a:t>
            </a:r>
            <a:endParaRPr lang="en-IN" dirty="0" smtClean="0"/>
          </a:p>
          <a:p>
            <a:pPr marL="342900" indent="-342900" algn="l">
              <a:buFont typeface="Arial" panose="020B0604020202020204" pitchFamily="34" charset="0"/>
              <a:buChar char="•"/>
            </a:pPr>
            <a:r>
              <a:rPr lang="en-IN" dirty="0" smtClean="0"/>
              <a:t>The </a:t>
            </a:r>
            <a:r>
              <a:rPr lang="en-IN" dirty="0"/>
              <a:t>control has an effect on the currents and voltages. Relying solely on the currents or voltages is difficult to obtain an accurate detection and quantification of the fault. A new online diagnosis method, which takes both currents and voltages into consideration, is proposed in this study. </a:t>
            </a:r>
            <a:endParaRPr lang="en-IN" dirty="0" smtClean="0"/>
          </a:p>
          <a:p>
            <a:pPr marL="342900" indent="-342900" algn="l">
              <a:buFont typeface="Arial" panose="020B0604020202020204" pitchFamily="34" charset="0"/>
              <a:buChar char="•"/>
            </a:pPr>
            <a:r>
              <a:rPr lang="en-IN" dirty="0" smtClean="0"/>
              <a:t>A </a:t>
            </a:r>
            <a:r>
              <a:rPr lang="en-IN" dirty="0"/>
              <a:t>fault severity factor is proposed to evaluate the extension of the fault, which is almost independent of the control parameters. Furthermore, the method can be applied to different control strategies. The effectiveness and robustness of the proposed method have been validated by experimental results.</a:t>
            </a:r>
          </a:p>
        </p:txBody>
      </p:sp>
    </p:spTree>
    <p:extLst>
      <p:ext uri="{BB962C8B-B14F-4D97-AF65-F5344CB8AC3E}">
        <p14:creationId xmlns:p14="http://schemas.microsoft.com/office/powerpoint/2010/main" val="24874833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5730" y="1854388"/>
            <a:ext cx="8792229" cy="2400657"/>
          </a:xfrm>
          <a:prstGeom prst="rect">
            <a:avLst/>
          </a:prstGeom>
          <a:noFill/>
        </p:spPr>
        <p:txBody>
          <a:bodyPr wrap="square" rtlCol="0">
            <a:spAutoFit/>
          </a:bodyPr>
          <a:lstStyle/>
          <a:p>
            <a:r>
              <a:rPr lang="en-US" sz="5400" dirty="0" smtClean="0"/>
              <a:t>WHAT IS INDUCTION MOTOR</a:t>
            </a:r>
          </a:p>
          <a:p>
            <a:r>
              <a:rPr lang="en-US" sz="3200" dirty="0" smtClean="0"/>
              <a:t>An induction motor is simply is an device that converts electrical energy to mechanical energy and induction motors works only on ac supply.</a:t>
            </a:r>
            <a:endParaRPr lang="en-US" sz="3200" dirty="0"/>
          </a:p>
        </p:txBody>
      </p:sp>
    </p:spTree>
    <p:extLst>
      <p:ext uri="{BB962C8B-B14F-4D97-AF65-F5344CB8AC3E}">
        <p14:creationId xmlns:p14="http://schemas.microsoft.com/office/powerpoint/2010/main" val="2008396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652" y="337830"/>
            <a:ext cx="11130887" cy="6267687"/>
          </a:xfrm>
        </p:spPr>
        <p:txBody>
          <a:bodyPr>
            <a:normAutofit/>
          </a:bodyPr>
          <a:lstStyle/>
          <a:p>
            <a:r>
              <a:rPr lang="en-IN" sz="2400" dirty="0" smtClean="0"/>
              <a:t>                       </a:t>
            </a:r>
            <a:r>
              <a:rPr lang="en-IN" sz="3600" u="sng" dirty="0" smtClean="0"/>
              <a:t>USING IT  AS A 6 PHASE INDUCTION MOTOR</a:t>
            </a:r>
            <a:br>
              <a:rPr lang="en-IN" sz="3600" u="sng" dirty="0" smtClean="0"/>
            </a:br>
            <a:r>
              <a:rPr lang="en-IN" sz="3600" u="sng" dirty="0" smtClean="0"/>
              <a:t/>
            </a:r>
            <a:br>
              <a:rPr lang="en-IN" sz="3600" u="sng" dirty="0" smtClean="0"/>
            </a:br>
            <a:r>
              <a:rPr lang="en-IN" sz="2400" dirty="0" smtClean="0"/>
              <a:t>The </a:t>
            </a:r>
            <a:r>
              <a:rPr lang="en-IN" sz="2400" dirty="0"/>
              <a:t>article considers the areas of applying multiphase induction motors. Their advantages against three phase motors have become the main reason for employing them in multiphase drives</a:t>
            </a:r>
            <a:r>
              <a:rPr lang="en-IN" sz="2400" dirty="0" smtClean="0"/>
              <a:t>.</a:t>
            </a:r>
            <a:br>
              <a:rPr lang="en-IN" sz="2400" dirty="0" smtClean="0"/>
            </a:br>
            <a:r>
              <a:rPr lang="en-IN" sz="2400" dirty="0" smtClean="0"/>
              <a:t> </a:t>
            </a:r>
            <a:br>
              <a:rPr lang="en-IN" sz="2400" dirty="0" smtClean="0"/>
            </a:br>
            <a:r>
              <a:rPr lang="en-IN" sz="2400" dirty="0" smtClean="0"/>
              <a:t>The </a:t>
            </a:r>
            <a:r>
              <a:rPr lang="en-IN" sz="2400" dirty="0"/>
              <a:t>paper deals with the six-phase induction motor having two similar three phase windings in the stator shifted by 30 degrees in space and three phase windings in the rotor. Differential equations for this motor are presented and transformed to </a:t>
            </a:r>
            <a:r>
              <a:rPr lang="en-IN" sz="2400" i="1" dirty="0" err="1"/>
              <a:t>dq</a:t>
            </a:r>
            <a:r>
              <a:rPr lang="en-IN" sz="2400" dirty="0"/>
              <a:t> synchronous reference frame. </a:t>
            </a:r>
            <a:r>
              <a:rPr lang="en-IN" sz="2400" dirty="0" smtClean="0"/>
              <a:t/>
            </a:r>
            <a:br>
              <a:rPr lang="en-IN" sz="2400" dirty="0" smtClean="0"/>
            </a:br>
            <a:r>
              <a:rPr lang="en-IN" sz="2400" dirty="0"/>
              <a:t/>
            </a:r>
            <a:br>
              <a:rPr lang="en-IN" sz="2400" dirty="0"/>
            </a:br>
            <a:r>
              <a:rPr lang="en-IN" sz="2400" dirty="0" smtClean="0"/>
              <a:t>The </a:t>
            </a:r>
            <a:r>
              <a:rPr lang="en-IN" sz="2400" dirty="0"/>
              <a:t>transformed equations are expressed in a matrix form and solved by MATLAB software using the </a:t>
            </a:r>
            <a:r>
              <a:rPr lang="en-IN" sz="2400" dirty="0" err="1"/>
              <a:t>Dormand</a:t>
            </a:r>
            <a:r>
              <a:rPr lang="en-IN" sz="2400" dirty="0"/>
              <a:t>-Prince (ode45) </a:t>
            </a:r>
            <a:r>
              <a:rPr lang="en-IN" sz="2400" dirty="0" smtClean="0"/>
              <a:t>method(DOPRI). </a:t>
            </a:r>
            <a:r>
              <a:rPr lang="en-IN" sz="2400" dirty="0"/>
              <a:t>The transient characteristics of the torque, speed and current of the six-phase induction motor are calculated and discussed.</a:t>
            </a:r>
          </a:p>
        </p:txBody>
      </p:sp>
    </p:spTree>
    <p:extLst>
      <p:ext uri="{BB962C8B-B14F-4D97-AF65-F5344CB8AC3E}">
        <p14:creationId xmlns:p14="http://schemas.microsoft.com/office/powerpoint/2010/main" val="28415168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5219" y="0"/>
            <a:ext cx="10467832" cy="1119115"/>
          </a:xfrm>
        </p:spPr>
        <p:txBody>
          <a:bodyPr>
            <a:noAutofit/>
          </a:bodyPr>
          <a:lstStyle/>
          <a:p>
            <a:r>
              <a:rPr lang="en-IN" sz="3600" dirty="0"/>
              <a:t>Materials Challenges and Opportunities for Hybrid and Electric Vehicles </a:t>
            </a:r>
          </a:p>
        </p:txBody>
      </p:sp>
      <p:sp>
        <p:nvSpPr>
          <p:cNvPr id="3" name="Subtitle 2"/>
          <p:cNvSpPr>
            <a:spLocks noGrp="1"/>
          </p:cNvSpPr>
          <p:nvPr>
            <p:ph type="subTitle" idx="1"/>
          </p:nvPr>
        </p:nvSpPr>
        <p:spPr>
          <a:xfrm>
            <a:off x="409433" y="1392072"/>
            <a:ext cx="11300346" cy="5465928"/>
          </a:xfrm>
        </p:spPr>
        <p:txBody>
          <a:bodyPr>
            <a:normAutofit/>
          </a:bodyPr>
          <a:lstStyle/>
          <a:p>
            <a:r>
              <a:rPr lang="en-IN" sz="4400" u="sng" dirty="0" smtClean="0"/>
              <a:t>GENERAL MOTORS COMPANY</a:t>
            </a:r>
          </a:p>
          <a:p>
            <a:endParaRPr lang="en-IN"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927" y="2028332"/>
            <a:ext cx="7662224" cy="4829668"/>
          </a:xfrm>
          <a:prstGeom prst="rect">
            <a:avLst/>
          </a:prstGeom>
        </p:spPr>
      </p:pic>
    </p:spTree>
    <p:extLst>
      <p:ext uri="{BB962C8B-B14F-4D97-AF65-F5344CB8AC3E}">
        <p14:creationId xmlns:p14="http://schemas.microsoft.com/office/powerpoint/2010/main" val="9922442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92875"/>
          </a:xfrm>
        </p:spPr>
        <p:txBody>
          <a:bodyPr/>
          <a:lstStyle/>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424" y="642548"/>
            <a:ext cx="9485193" cy="6138683"/>
          </a:xfrm>
          <a:prstGeom prst="rect">
            <a:avLst/>
          </a:prstGeom>
        </p:spPr>
      </p:pic>
    </p:spTree>
    <p:extLst>
      <p:ext uri="{BB962C8B-B14F-4D97-AF65-F5344CB8AC3E}">
        <p14:creationId xmlns:p14="http://schemas.microsoft.com/office/powerpoint/2010/main" val="3726717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72153"/>
          </a:xfrm>
        </p:spPr>
        <p:txBody>
          <a:bodyPr/>
          <a:lstStyle/>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004" y="528232"/>
            <a:ext cx="9567080" cy="5927682"/>
          </a:xfrm>
          <a:prstGeom prst="rect">
            <a:avLst/>
          </a:prstGeom>
        </p:spPr>
      </p:pic>
    </p:spTree>
    <p:extLst>
      <p:ext uri="{BB962C8B-B14F-4D97-AF65-F5344CB8AC3E}">
        <p14:creationId xmlns:p14="http://schemas.microsoft.com/office/powerpoint/2010/main" val="819928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7630" y="3101290"/>
            <a:ext cx="11436824" cy="774676"/>
          </a:xfrm>
        </p:spPr>
        <p:txBody>
          <a:bodyPr>
            <a:normAutofit fontScale="90000"/>
          </a:bodyPr>
          <a:lstStyle/>
          <a:p>
            <a:r>
              <a:rPr lang="en-IN" dirty="0" smtClean="0">
                <a:latin typeface="Algerian" panose="04020705040A02060702" pitchFamily="82" charset="0"/>
              </a:rPr>
              <a:t>LATEST STUFF</a:t>
            </a:r>
            <a:endParaRPr lang="en-IN" dirty="0">
              <a:latin typeface="Algerian" panose="04020705040A02060702" pitchFamily="82" charset="0"/>
            </a:endParaRPr>
          </a:p>
        </p:txBody>
      </p:sp>
      <p:sp>
        <p:nvSpPr>
          <p:cNvPr id="3" name="Subtitle 2"/>
          <p:cNvSpPr>
            <a:spLocks noGrp="1"/>
          </p:cNvSpPr>
          <p:nvPr>
            <p:ph type="subTitle" idx="1"/>
          </p:nvPr>
        </p:nvSpPr>
        <p:spPr>
          <a:xfrm>
            <a:off x="377588" y="1514901"/>
            <a:ext cx="11536908" cy="5076968"/>
          </a:xfrm>
        </p:spPr>
        <p:txBody>
          <a:bodyPr/>
          <a:lstStyle/>
          <a:p>
            <a:endParaRPr lang="en-IN" dirty="0"/>
          </a:p>
        </p:txBody>
      </p:sp>
    </p:spTree>
    <p:extLst>
      <p:ext uri="{BB962C8B-B14F-4D97-AF65-F5344CB8AC3E}">
        <p14:creationId xmlns:p14="http://schemas.microsoft.com/office/powerpoint/2010/main" val="2063140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794" y="0"/>
            <a:ext cx="10515600" cy="1325563"/>
          </a:xfrm>
        </p:spPr>
        <p:txBody>
          <a:bodyPr/>
          <a:lstStyle/>
          <a:p>
            <a:r>
              <a:rPr lang="en-IN" dirty="0" smtClean="0"/>
              <a:t>Latest advancement in Induction Motor</a:t>
            </a:r>
            <a:endParaRPr lang="en-IN" dirty="0"/>
          </a:p>
        </p:txBody>
      </p:sp>
      <p:sp>
        <p:nvSpPr>
          <p:cNvPr id="3" name="Content Placeholder 2"/>
          <p:cNvSpPr>
            <a:spLocks noGrp="1"/>
          </p:cNvSpPr>
          <p:nvPr>
            <p:ph idx="1"/>
          </p:nvPr>
        </p:nvSpPr>
        <p:spPr>
          <a:xfrm>
            <a:off x="0" y="1617784"/>
            <a:ext cx="11760591" cy="5064369"/>
          </a:xfrm>
        </p:spPr>
        <p:txBody>
          <a:bodyPr>
            <a:normAutofit/>
          </a:bodyPr>
          <a:lstStyle/>
          <a:p>
            <a:r>
              <a:rPr lang="en-IN" b="1" i="1" dirty="0" smtClean="0"/>
              <a:t>Copper Rotor Motors are ‘Ultra-Efficient’</a:t>
            </a:r>
          </a:p>
          <a:p>
            <a:r>
              <a:rPr lang="en-IN" dirty="0" smtClean="0"/>
              <a:t>Electric motors in U.S. industrial applications account for more than 60 percent of electricity use; even small increases in efficiency improvements can make a big difference in energy savings. </a:t>
            </a:r>
          </a:p>
          <a:p>
            <a:r>
              <a:rPr lang="en-IN" dirty="0" smtClean="0"/>
              <a:t>Induction AC motors include </a:t>
            </a:r>
            <a:r>
              <a:rPr lang="en-IN" u="sng" dirty="0" smtClean="0"/>
              <a:t>die-cast copper rotors</a:t>
            </a:r>
            <a:r>
              <a:rPr lang="en-IN" dirty="0" smtClean="0"/>
              <a:t> which offer </a:t>
            </a:r>
            <a:r>
              <a:rPr lang="en-IN" u="sng" dirty="0" smtClean="0"/>
              <a:t>increased electrical energy efficiency</a:t>
            </a:r>
            <a:r>
              <a:rPr lang="en-IN" dirty="0" smtClean="0"/>
              <a:t>, </a:t>
            </a:r>
            <a:r>
              <a:rPr lang="en-IN" u="sng" dirty="0" smtClean="0"/>
              <a:t>lower operating temperature</a:t>
            </a:r>
            <a:r>
              <a:rPr lang="en-IN" dirty="0" smtClean="0"/>
              <a:t>,</a:t>
            </a:r>
          </a:p>
          <a:p>
            <a:pPr>
              <a:buNone/>
            </a:pPr>
            <a:r>
              <a:rPr lang="en-IN" dirty="0" smtClean="0"/>
              <a:t>   </a:t>
            </a:r>
            <a:r>
              <a:rPr lang="en-IN" u="sng" dirty="0" smtClean="0"/>
              <a:t>extended motor life</a:t>
            </a:r>
            <a:r>
              <a:rPr lang="en-IN" dirty="0" smtClean="0"/>
              <a:t>, and </a:t>
            </a:r>
            <a:r>
              <a:rPr lang="en-IN" u="sng" dirty="0" smtClean="0"/>
              <a:t>reduced weight and size</a:t>
            </a:r>
            <a:r>
              <a:rPr lang="en-IN" dirty="0" smtClean="0"/>
              <a:t>. In fact, these ultra-efficient motor designs have total losses that are 6.6 to 15.5 percent below those of comparable  Premium efficiency motors available in market.</a:t>
            </a:r>
          </a:p>
        </p:txBody>
      </p:sp>
    </p:spTree>
    <p:extLst>
      <p:ext uri="{BB962C8B-B14F-4D97-AF65-F5344CB8AC3E}">
        <p14:creationId xmlns:p14="http://schemas.microsoft.com/office/powerpoint/2010/main" val="30476210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2832" y="-339225"/>
            <a:ext cx="10515600" cy="1325563"/>
          </a:xfrm>
        </p:spPr>
        <p:txBody>
          <a:bodyPr/>
          <a:lstStyle/>
          <a:p>
            <a:r>
              <a:rPr lang="en-IN" dirty="0" smtClean="0"/>
              <a:t>Solution to Pollution </a:t>
            </a:r>
            <a:endParaRPr lang="en-IN" dirty="0"/>
          </a:p>
        </p:txBody>
      </p:sp>
      <p:sp>
        <p:nvSpPr>
          <p:cNvPr id="3" name="Content Placeholder 2"/>
          <p:cNvSpPr>
            <a:spLocks noGrp="1"/>
          </p:cNvSpPr>
          <p:nvPr>
            <p:ph idx="1"/>
          </p:nvPr>
        </p:nvSpPr>
        <p:spPr>
          <a:xfrm>
            <a:off x="6749142" y="723878"/>
            <a:ext cx="5442857" cy="6134121"/>
          </a:xfrm>
        </p:spPr>
        <p:txBody>
          <a:bodyPr>
            <a:normAutofit lnSpcReduction="10000"/>
          </a:bodyPr>
          <a:lstStyle/>
          <a:p>
            <a:r>
              <a:rPr lang="en-IN" dirty="0" smtClean="0"/>
              <a:t>ELECRTIC CAR : </a:t>
            </a:r>
          </a:p>
          <a:p>
            <a:r>
              <a:rPr lang="en-IN" dirty="0" err="1" smtClean="0"/>
              <a:t>Hyperloop</a:t>
            </a:r>
            <a:r>
              <a:rPr lang="en-IN" dirty="0" smtClean="0"/>
              <a:t> Train: The train of the future</a:t>
            </a:r>
            <a:br>
              <a:rPr lang="en-IN" dirty="0" smtClean="0"/>
            </a:br>
            <a:r>
              <a:rPr lang="en-IN" dirty="0" smtClean="0"/>
              <a:t>    It would be a solar-powered transportation system called the ”</a:t>
            </a:r>
            <a:r>
              <a:rPr lang="en-IN" dirty="0" err="1" smtClean="0"/>
              <a:t>hyperloop</a:t>
            </a:r>
            <a:r>
              <a:rPr lang="en-IN" dirty="0" smtClean="0"/>
              <a:t>” to move people and cars across long distances and will be based on induction motor. </a:t>
            </a:r>
          </a:p>
          <a:p>
            <a:r>
              <a:rPr lang="en-IN" dirty="0" smtClean="0"/>
              <a:t>The </a:t>
            </a:r>
            <a:r>
              <a:rPr lang="en-IN" dirty="0" err="1" smtClean="0"/>
              <a:t>Hyperloop</a:t>
            </a:r>
            <a:r>
              <a:rPr lang="en-IN" dirty="0" smtClean="0"/>
              <a:t> is a conceptual high-speed transportation system put forward by entrepreneur </a:t>
            </a:r>
            <a:r>
              <a:rPr lang="en-IN" dirty="0" err="1" smtClean="0"/>
              <a:t>Elon</a:t>
            </a:r>
            <a:r>
              <a:rPr lang="en-IN" dirty="0" smtClean="0"/>
              <a:t> Musk, </a:t>
            </a:r>
            <a:r>
              <a:rPr lang="en-IN" u="sng" dirty="0" smtClean="0"/>
              <a:t>incorporating reduced-pressure tubes in which pressurized capsules ride on an air cushion driven by linear induction motors and air compressors</a:t>
            </a:r>
          </a:p>
          <a:p>
            <a:endParaRPr lang="en-IN" dirty="0" smtClean="0"/>
          </a:p>
        </p:txBody>
      </p:sp>
      <p:pic>
        <p:nvPicPr>
          <p:cNvPr id="5" name="Picture 4" descr="pic2.jpg"/>
          <p:cNvPicPr>
            <a:picLocks noChangeAspect="1"/>
          </p:cNvPicPr>
          <p:nvPr/>
        </p:nvPicPr>
        <p:blipFill>
          <a:blip r:embed="rId2" cstate="print"/>
          <a:stretch>
            <a:fillRect/>
          </a:stretch>
        </p:blipFill>
        <p:spPr>
          <a:xfrm>
            <a:off x="-1880829" y="1028466"/>
            <a:ext cx="8675077" cy="5314277"/>
          </a:xfrm>
          <a:prstGeom prst="rect">
            <a:avLst/>
          </a:prstGeom>
        </p:spPr>
      </p:pic>
    </p:spTree>
    <p:extLst>
      <p:ext uri="{BB962C8B-B14F-4D97-AF65-F5344CB8AC3E}">
        <p14:creationId xmlns:p14="http://schemas.microsoft.com/office/powerpoint/2010/main" val="41096000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descr="pic1.png"/>
          <p:cNvPicPr>
            <a:picLocks noChangeAspect="1"/>
          </p:cNvPicPr>
          <p:nvPr/>
        </p:nvPicPr>
        <p:blipFill>
          <a:blip r:embed="rId2" cstate="print"/>
          <a:stretch>
            <a:fillRect/>
          </a:stretch>
        </p:blipFill>
        <p:spPr>
          <a:xfrm>
            <a:off x="0" y="0"/>
            <a:ext cx="12192000" cy="6857999"/>
          </a:xfrm>
          <a:prstGeom prst="rect">
            <a:avLst/>
          </a:prstGeom>
        </p:spPr>
      </p:pic>
    </p:spTree>
    <p:extLst>
      <p:ext uri="{BB962C8B-B14F-4D97-AF65-F5344CB8AC3E}">
        <p14:creationId xmlns:p14="http://schemas.microsoft.com/office/powerpoint/2010/main" val="15902279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descr="pic3.jpg"/>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148521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9107" y="281355"/>
            <a:ext cx="8311662" cy="1325563"/>
          </a:xfrm>
        </p:spPr>
        <p:txBody>
          <a:bodyPr/>
          <a:lstStyle/>
          <a:p>
            <a:r>
              <a:rPr lang="en-IN" dirty="0" smtClean="0"/>
              <a:t>Induction Motors in Robotics</a:t>
            </a:r>
            <a:endParaRPr lang="en-IN" dirty="0"/>
          </a:p>
        </p:txBody>
      </p:sp>
      <p:sp>
        <p:nvSpPr>
          <p:cNvPr id="3" name="Content Placeholder 2"/>
          <p:cNvSpPr>
            <a:spLocks noGrp="1"/>
          </p:cNvSpPr>
          <p:nvPr>
            <p:ph idx="1"/>
          </p:nvPr>
        </p:nvSpPr>
        <p:spPr>
          <a:xfrm>
            <a:off x="359899" y="2135114"/>
            <a:ext cx="6673948" cy="4351338"/>
          </a:xfrm>
        </p:spPr>
        <p:txBody>
          <a:bodyPr/>
          <a:lstStyle/>
          <a:p>
            <a:r>
              <a:rPr lang="en-IN" dirty="0" smtClean="0"/>
              <a:t>Robots are our future... And they are incomplete without induction motors.... So we require more efficient.. Motors for them....</a:t>
            </a:r>
          </a:p>
          <a:p>
            <a:r>
              <a:rPr lang="en-IN" dirty="0" smtClean="0"/>
              <a:t>Robots can be very complex devices</a:t>
            </a:r>
          </a:p>
          <a:p>
            <a:pPr>
              <a:buNone/>
            </a:pPr>
            <a:r>
              <a:rPr lang="en-IN" dirty="0" smtClean="0"/>
              <a:t>  requiring a wide variety of motor-driven</a:t>
            </a:r>
          </a:p>
          <a:p>
            <a:pPr>
              <a:buNone/>
            </a:pPr>
            <a:r>
              <a:rPr lang="en-IN" dirty="0" smtClean="0"/>
              <a:t>  movements</a:t>
            </a:r>
          </a:p>
          <a:p>
            <a:pPr>
              <a:buNone/>
            </a:pPr>
            <a:endParaRPr lang="en-IN" dirty="0"/>
          </a:p>
        </p:txBody>
      </p:sp>
      <p:pic>
        <p:nvPicPr>
          <p:cNvPr id="4" name="Picture 3" descr="twendyone.jpg"/>
          <p:cNvPicPr>
            <a:picLocks noChangeAspect="1"/>
          </p:cNvPicPr>
          <p:nvPr/>
        </p:nvPicPr>
        <p:blipFill>
          <a:blip r:embed="rId2" cstate="print"/>
          <a:stretch>
            <a:fillRect/>
          </a:stretch>
        </p:blipFill>
        <p:spPr>
          <a:xfrm>
            <a:off x="7244862" y="2011680"/>
            <a:ext cx="4572000" cy="4044461"/>
          </a:xfrm>
          <a:prstGeom prst="rect">
            <a:avLst/>
          </a:prstGeom>
        </p:spPr>
      </p:pic>
    </p:spTree>
    <p:extLst>
      <p:ext uri="{BB962C8B-B14F-4D97-AF65-F5344CB8AC3E}">
        <p14:creationId xmlns:p14="http://schemas.microsoft.com/office/powerpoint/2010/main" val="3844944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7797" y="805217"/>
            <a:ext cx="10529806" cy="5078313"/>
          </a:xfrm>
          <a:prstGeom prst="rect">
            <a:avLst/>
          </a:prstGeom>
          <a:noFill/>
        </p:spPr>
        <p:txBody>
          <a:bodyPr wrap="none" rtlCol="0">
            <a:spAutoFit/>
          </a:bodyPr>
          <a:lstStyle/>
          <a:p>
            <a:r>
              <a:rPr lang="en-US" sz="3600" dirty="0" smtClean="0"/>
              <a:t>			</a:t>
            </a:r>
            <a:r>
              <a:rPr lang="en-US" sz="7200" dirty="0" smtClean="0"/>
              <a:t>PRINCIPLE</a:t>
            </a:r>
            <a:endParaRPr lang="en-US" sz="3600" dirty="0" smtClean="0"/>
          </a:p>
          <a:p>
            <a:r>
              <a:rPr lang="en-US" sz="3600" dirty="0" smtClean="0"/>
              <a:t>The basic principle of operation of induction motor is—</a:t>
            </a:r>
          </a:p>
          <a:p>
            <a:endParaRPr lang="en-US" sz="3600" dirty="0" smtClean="0"/>
          </a:p>
          <a:p>
            <a:pPr marL="342900" indent="-342900">
              <a:buAutoNum type="arabicPeriod"/>
            </a:pPr>
            <a:r>
              <a:rPr lang="en-US" sz="3600" dirty="0" smtClean="0"/>
              <a:t>Faradays law-When an magnetic flux linked with an </a:t>
            </a:r>
          </a:p>
          <a:p>
            <a:r>
              <a:rPr lang="en-US" sz="3600" dirty="0" smtClean="0"/>
              <a:t>     conductor changes then an </a:t>
            </a:r>
            <a:r>
              <a:rPr lang="en-US" sz="3600" dirty="0" err="1" smtClean="0"/>
              <a:t>emf</a:t>
            </a:r>
            <a:r>
              <a:rPr lang="en-US" sz="3600" dirty="0" smtClean="0"/>
              <a:t> is induced in it.</a:t>
            </a:r>
          </a:p>
          <a:p>
            <a:r>
              <a:rPr lang="en-US" sz="3600" dirty="0" smtClean="0"/>
              <a:t>2.Lorrentz law-When an current carrying conductor is</a:t>
            </a:r>
          </a:p>
          <a:p>
            <a:r>
              <a:rPr lang="en-US" sz="3600" dirty="0" smtClean="0"/>
              <a:t>     kept in an external magnetic field then force is</a:t>
            </a:r>
          </a:p>
          <a:p>
            <a:r>
              <a:rPr lang="en-US" sz="3600" dirty="0"/>
              <a:t> </a:t>
            </a:r>
            <a:r>
              <a:rPr lang="en-US" sz="3600" dirty="0" smtClean="0"/>
              <a:t>    exerted on the conductor by the magnetic field.</a:t>
            </a:r>
            <a:endParaRPr lang="en-US" sz="3600" dirty="0"/>
          </a:p>
        </p:txBody>
      </p:sp>
    </p:spTree>
    <p:extLst>
      <p:ext uri="{BB962C8B-B14F-4D97-AF65-F5344CB8AC3E}">
        <p14:creationId xmlns:p14="http://schemas.microsoft.com/office/powerpoint/2010/main" val="583961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0060" y="1787857"/>
            <a:ext cx="10825912" cy="3139321"/>
          </a:xfrm>
          <a:prstGeom prst="rect">
            <a:avLst/>
          </a:prstGeom>
          <a:noFill/>
        </p:spPr>
        <p:txBody>
          <a:bodyPr wrap="none" rtlCol="0">
            <a:spAutoFit/>
          </a:bodyPr>
          <a:lstStyle/>
          <a:p>
            <a:r>
              <a:rPr lang="en-US" sz="6600" dirty="0" smtClean="0"/>
              <a:t>TYPES OF INDUCTION MOTORS</a:t>
            </a:r>
          </a:p>
          <a:p>
            <a:pPr marL="342900" indent="-342900">
              <a:buAutoNum type="arabicPeriod"/>
            </a:pPr>
            <a:r>
              <a:rPr lang="en-US" sz="6600" dirty="0" smtClean="0"/>
              <a:t>Single phase AC motors</a:t>
            </a:r>
          </a:p>
          <a:p>
            <a:pPr marL="342900" indent="-342900">
              <a:buAutoNum type="arabicPeriod"/>
            </a:pPr>
            <a:r>
              <a:rPr lang="en-US" sz="6600" dirty="0" smtClean="0"/>
              <a:t>Three phase AC motors</a:t>
            </a:r>
            <a:endParaRPr lang="en-US" sz="6600" dirty="0"/>
          </a:p>
        </p:txBody>
      </p:sp>
    </p:spTree>
    <p:extLst>
      <p:ext uri="{BB962C8B-B14F-4D97-AF65-F5344CB8AC3E}">
        <p14:creationId xmlns:p14="http://schemas.microsoft.com/office/powerpoint/2010/main" val="1691828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5964" y="106786"/>
            <a:ext cx="3793731" cy="769441"/>
          </a:xfrm>
          <a:prstGeom prst="rect">
            <a:avLst/>
          </a:prstGeom>
          <a:noFill/>
        </p:spPr>
        <p:txBody>
          <a:bodyPr wrap="none" rtlCol="0">
            <a:spAutoFit/>
          </a:bodyPr>
          <a:lstStyle/>
          <a:p>
            <a:r>
              <a:rPr lang="en-US" sz="4400" dirty="0" smtClean="0"/>
              <a:t>Single phase AC</a:t>
            </a:r>
            <a:endParaRPr lang="en-US"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12" y="731497"/>
            <a:ext cx="12192000" cy="61265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24" y="876227"/>
            <a:ext cx="11926864" cy="5981773"/>
          </a:xfrm>
          <a:prstGeom prst="rect">
            <a:avLst/>
          </a:prstGeom>
        </p:spPr>
      </p:pic>
    </p:spTree>
    <p:extLst>
      <p:ext uri="{BB962C8B-B14F-4D97-AF65-F5344CB8AC3E}">
        <p14:creationId xmlns:p14="http://schemas.microsoft.com/office/powerpoint/2010/main" val="16082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9086" y="0"/>
            <a:ext cx="3423438" cy="707886"/>
          </a:xfrm>
          <a:prstGeom prst="rect">
            <a:avLst/>
          </a:prstGeom>
          <a:noFill/>
        </p:spPr>
        <p:txBody>
          <a:bodyPr wrap="none" rtlCol="0">
            <a:spAutoFit/>
          </a:bodyPr>
          <a:lstStyle/>
          <a:p>
            <a:r>
              <a:rPr lang="en-US" sz="4000" dirty="0" smtClean="0"/>
              <a:t>Three phase AC</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 y="719492"/>
            <a:ext cx="12051323" cy="6033000"/>
          </a:xfrm>
          <a:prstGeom prst="rect">
            <a:avLst/>
          </a:prstGeom>
        </p:spPr>
      </p:pic>
    </p:spTree>
    <p:extLst>
      <p:ext uri="{BB962C8B-B14F-4D97-AF65-F5344CB8AC3E}">
        <p14:creationId xmlns:p14="http://schemas.microsoft.com/office/powerpoint/2010/main" val="2581667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0133" y="110794"/>
            <a:ext cx="10475112" cy="584775"/>
          </a:xfrm>
          <a:prstGeom prst="rect">
            <a:avLst/>
          </a:prstGeom>
          <a:noFill/>
        </p:spPr>
        <p:txBody>
          <a:bodyPr wrap="none" rtlCol="0">
            <a:spAutoFit/>
          </a:bodyPr>
          <a:lstStyle/>
          <a:p>
            <a:r>
              <a:rPr lang="en-US" sz="3200" dirty="0" smtClean="0"/>
              <a:t>CONSTRUCTION AND WORKING OF SINGLE PHASE AC MOTOR</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3028"/>
            <a:ext cx="12115378" cy="561497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6935"/>
            <a:ext cx="12192000" cy="55132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30826"/>
            <a:ext cx="12115378" cy="562717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17888"/>
            <a:ext cx="12115378" cy="544236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98923"/>
            <a:ext cx="12192001" cy="576132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885419"/>
            <a:ext cx="12192000" cy="6002972"/>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044911"/>
            <a:ext cx="12115378" cy="5843479"/>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1033664"/>
            <a:ext cx="12298819" cy="5772572"/>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790584"/>
            <a:ext cx="12375441" cy="6067416"/>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160" y="998921"/>
            <a:ext cx="12224160" cy="5870325"/>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1044910"/>
            <a:ext cx="12192000" cy="5761326"/>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772395"/>
            <a:ext cx="12192000" cy="61358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1150101"/>
            <a:ext cx="12115378" cy="5628336"/>
          </a:xfrm>
          <a:prstGeom prst="rect">
            <a:avLst/>
          </a:prstGeom>
        </p:spPr>
      </p:pic>
    </p:spTree>
    <p:extLst>
      <p:ext uri="{BB962C8B-B14F-4D97-AF65-F5344CB8AC3E}">
        <p14:creationId xmlns:p14="http://schemas.microsoft.com/office/powerpoint/2010/main" val="388121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2443" y="132528"/>
            <a:ext cx="10364504" cy="584775"/>
          </a:xfrm>
          <a:prstGeom prst="rect">
            <a:avLst/>
          </a:prstGeom>
          <a:noFill/>
        </p:spPr>
        <p:txBody>
          <a:bodyPr wrap="none" rtlCol="0">
            <a:spAutoFit/>
          </a:bodyPr>
          <a:lstStyle/>
          <a:p>
            <a:r>
              <a:rPr lang="en-US" sz="3200" dirty="0" smtClean="0"/>
              <a:t>CONSTRUCTION AND WORKING OF THREE PHASE AC MOTOR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48229"/>
            <a:ext cx="12253886" cy="561973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8229"/>
            <a:ext cx="12192000" cy="56097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81959"/>
            <a:ext cx="12253885" cy="530971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48229"/>
            <a:ext cx="12192000" cy="564574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481959"/>
            <a:ext cx="12253885" cy="537604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81959"/>
            <a:ext cx="12329390" cy="53860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481960"/>
            <a:ext cx="12329390" cy="5543448"/>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81959"/>
            <a:ext cx="12329390" cy="5609771"/>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48228"/>
            <a:ext cx="12192000" cy="5810341"/>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1481959"/>
            <a:ext cx="12181355" cy="5589618"/>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1248228"/>
            <a:ext cx="12181355" cy="5889066"/>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248228"/>
            <a:ext cx="12253884" cy="5967791"/>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1202664"/>
            <a:ext cx="12192000" cy="5760600"/>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1481959"/>
            <a:ext cx="12181355" cy="5715035"/>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1959036"/>
            <a:ext cx="12192000" cy="5149275"/>
          </a:xfrm>
          <a:prstGeom prst="rect">
            <a:avLst/>
          </a:prstGeom>
        </p:spPr>
      </p:pic>
      <p:pic>
        <p:nvPicPr>
          <p:cNvPr id="20" name="Picture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1481959"/>
            <a:ext cx="12253884" cy="5835869"/>
          </a:xfrm>
          <a:prstGeom prst="rect">
            <a:avLst/>
          </a:prstGeom>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1481959"/>
            <a:ext cx="12253884" cy="5853117"/>
          </a:xfrm>
          <a:prstGeom prst="rect">
            <a:avLst/>
          </a:prstGeom>
        </p:spPr>
      </p:pic>
      <p:pic>
        <p:nvPicPr>
          <p:cNvPr id="22" name="Picture 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 y="1202663"/>
            <a:ext cx="12181355" cy="5947639"/>
          </a:xfrm>
          <a:prstGeom prst="rect">
            <a:avLst/>
          </a:prstGeom>
        </p:spPr>
      </p:pic>
      <p:pic>
        <p:nvPicPr>
          <p:cNvPr id="23" name="Picture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1774262"/>
            <a:ext cx="12181354" cy="5170617"/>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886" y="1357670"/>
            <a:ext cx="12315770" cy="5547056"/>
          </a:xfrm>
          <a:prstGeom prst="rect">
            <a:avLst/>
          </a:prstGeom>
        </p:spPr>
      </p:pic>
    </p:spTree>
    <p:extLst>
      <p:ext uri="{BB962C8B-B14F-4D97-AF65-F5344CB8AC3E}">
        <p14:creationId xmlns:p14="http://schemas.microsoft.com/office/powerpoint/2010/main" val="265384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APPLICATION OF </a:t>
            </a:r>
            <a:r>
              <a:rPr lang="en-IN" dirty="0" smtClean="0"/>
              <a:t>THREE</a:t>
            </a:r>
            <a:r>
              <a:rPr lang="en-IN" dirty="0" smtClean="0"/>
              <a:t> PHASE INDUCTION MOTOR</a:t>
            </a:r>
            <a:endParaRPr lang="en-IN" dirty="0"/>
          </a:p>
        </p:txBody>
      </p:sp>
    </p:spTree>
    <p:extLst>
      <p:ext uri="{BB962C8B-B14F-4D97-AF65-F5344CB8AC3E}">
        <p14:creationId xmlns:p14="http://schemas.microsoft.com/office/powerpoint/2010/main" val="2392242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657</Words>
  <Application>Microsoft Office PowerPoint</Application>
  <PresentationFormat>Widescreen</PresentationFormat>
  <Paragraphs>98</Paragraphs>
  <Slides>29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 Unicode MS</vt:lpstr>
      <vt:lpstr>Algerian</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OF THREE PHASE INDUCTION MOTOR</vt:lpstr>
      <vt:lpstr>PowerPoint Presentation</vt:lpstr>
      <vt:lpstr>How tesla roadster works</vt:lpstr>
      <vt:lpstr>PowerPoint Presentation</vt:lpstr>
      <vt:lpstr>APPLICATION OF SINGLE PHASE INDUCTION MOTOR</vt:lpstr>
      <vt:lpstr>PowerPoint Presentation</vt:lpstr>
      <vt:lpstr>How it works</vt:lpstr>
      <vt:lpstr>PowerPoint Presentation</vt:lpstr>
      <vt:lpstr>Comparison between single and three phase motors</vt:lpstr>
      <vt:lpstr>FUTURE PERSPECTIVE</vt:lpstr>
      <vt:lpstr>Quantitative broken rotor bar fault detection for closed-loop controlled induction motors</vt:lpstr>
      <vt:lpstr>                       USING IT  AS A 6 PHASE INDUCTION MOTOR  The article considers the areas of applying multiphase induction motors. Their advantages against three phase motors have become the main reason for employing them in multiphase drives.   The paper deals with the six-phase induction motor having two similar three phase windings in the stator shifted by 30 degrees in space and three phase windings in the rotor. Differential equations for this motor are presented and transformed to dq synchronous reference frame.   The transformed equations are expressed in a matrix form and solved by MATLAB software using the Dormand-Prince (ode45) method(DOPRI). The transient characteristics of the torque, speed and current of the six-phase induction motor are calculated and discussed.</vt:lpstr>
      <vt:lpstr>Materials Challenges and Opportunities for Hybrid and Electric Vehicles </vt:lpstr>
      <vt:lpstr>PowerPoint Presentation</vt:lpstr>
      <vt:lpstr>PowerPoint Presentation</vt:lpstr>
      <vt:lpstr>LATEST STUFF</vt:lpstr>
      <vt:lpstr>Latest advancement in Induction Motor</vt:lpstr>
      <vt:lpstr>Solution to Pollution </vt:lpstr>
      <vt:lpstr>PowerPoint Presentation</vt:lpstr>
      <vt:lpstr>PowerPoint Presentation</vt:lpstr>
      <vt:lpstr>Induction Motors in Robotics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Admin</cp:lastModifiedBy>
  <cp:revision>25</cp:revision>
  <dcterms:created xsi:type="dcterms:W3CDTF">2016-11-03T17:37:25Z</dcterms:created>
  <dcterms:modified xsi:type="dcterms:W3CDTF">2016-11-07T07:16:42Z</dcterms:modified>
</cp:coreProperties>
</file>